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59" r:id="rId9"/>
    <p:sldId id="266" r:id="rId10"/>
    <p:sldId id="262" r:id="rId11"/>
    <p:sldId id="264" r:id="rId12"/>
    <p:sldId id="263" r:id="rId13"/>
    <p:sldId id="260" r:id="rId14"/>
  </p:sldIdLst>
  <p:sldSz cx="9144000" cy="6858000" type="screen4x3"/>
  <p:notesSz cx="6797675" cy="9769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16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01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01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AA6259-F4F6-42EB-B2AA-8744CA2244C5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1738" y="1220788"/>
            <a:ext cx="4394200" cy="32972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01560"/>
            <a:ext cx="5438140" cy="38467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279306"/>
            <a:ext cx="2945659" cy="4901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279306"/>
            <a:ext cx="2945659" cy="4901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8BACD9-2480-4CE9-9C13-1F7AFCF102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805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8BACD9-2480-4CE9-9C13-1F7AFCF1029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6935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8BACD9-2480-4CE9-9C13-1F7AFCF1029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1474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8BACD9-2480-4CE9-9C13-1F7AFCF10297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8230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8BACD9-2480-4CE9-9C13-1F7AFCF10297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67810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8BACD9-2480-4CE9-9C13-1F7AFCF10297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6121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8BACD9-2480-4CE9-9C13-1F7AFCF10297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8650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8BACD9-2480-4CE9-9C13-1F7AFCF10297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837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8BACD9-2480-4CE9-9C13-1F7AFCF10297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8471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648B-3971-4307-998C-A81CC72BA7D3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FC6F-6F80-4D73-9BA8-5FAC77D4CE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025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648B-3971-4307-998C-A81CC72BA7D3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FC6F-6F80-4D73-9BA8-5FAC77D4CE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9538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648B-3971-4307-998C-A81CC72BA7D3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FC6F-6F80-4D73-9BA8-5FAC77D4CE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56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648B-3971-4307-998C-A81CC72BA7D3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FC6F-6F80-4D73-9BA8-5FAC77D4CE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4697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648B-3971-4307-998C-A81CC72BA7D3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FC6F-6F80-4D73-9BA8-5FAC77D4CE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564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648B-3971-4307-998C-A81CC72BA7D3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FC6F-6F80-4D73-9BA8-5FAC77D4CE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245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648B-3971-4307-998C-A81CC72BA7D3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FC6F-6F80-4D73-9BA8-5FAC77D4CE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158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648B-3971-4307-998C-A81CC72BA7D3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FC6F-6F80-4D73-9BA8-5FAC77D4CE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5515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648B-3971-4307-998C-A81CC72BA7D3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FC6F-6F80-4D73-9BA8-5FAC77D4CE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3187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648B-3971-4307-998C-A81CC72BA7D3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FC6F-6F80-4D73-9BA8-5FAC77D4CE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706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648B-3971-4307-998C-A81CC72BA7D3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FC6F-6F80-4D73-9BA8-5FAC77D4CE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096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4648B-3971-4307-998C-A81CC72BA7D3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DFC6F-6F80-4D73-9BA8-5FAC77D4CE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497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ritishinfection.org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060849"/>
            <a:ext cx="8062664" cy="1296143"/>
          </a:xfrm>
        </p:spPr>
        <p:txBody>
          <a:bodyPr>
            <a:noAutofit/>
          </a:bodyPr>
          <a:lstStyle/>
          <a:p>
            <a:r>
              <a:rPr lang="en-GB" sz="2400" dirty="0" smtClean="0"/>
              <a:t>Dr Adriana Basarab &amp; Dr Cecilia Jukka</a:t>
            </a:r>
            <a:br>
              <a:rPr lang="en-GB" sz="2400" dirty="0" smtClean="0"/>
            </a:br>
            <a:r>
              <a:rPr lang="en-GB" sz="2000" i="1" dirty="0" smtClean="0"/>
              <a:t> </a:t>
            </a:r>
            <a:r>
              <a:rPr lang="en-GB" sz="2000" i="1" dirty="0" smtClean="0">
                <a:solidFill>
                  <a:srgbClr val="CC0066"/>
                </a:solidFill>
              </a:rPr>
              <a:t>on behalf of </a:t>
            </a:r>
            <a:br>
              <a:rPr lang="en-GB" sz="2000" i="1" dirty="0" smtClean="0">
                <a:solidFill>
                  <a:srgbClr val="CC0066"/>
                </a:solidFill>
              </a:rPr>
            </a:br>
            <a:r>
              <a:rPr lang="en-GB" sz="2000" dirty="0" smtClean="0">
                <a:solidFill>
                  <a:srgbClr val="CC0066"/>
                </a:solidFill>
              </a:rPr>
              <a:t>BIA Clinical Services Committee</a:t>
            </a:r>
            <a:endParaRPr lang="en-GB" sz="2000" dirty="0">
              <a:solidFill>
                <a:srgbClr val="CC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128" y="3323911"/>
            <a:ext cx="7200800" cy="1440160"/>
          </a:xfrm>
        </p:spPr>
        <p:txBody>
          <a:bodyPr>
            <a:normAutofit lnSpcReduction="10000"/>
          </a:bodyPr>
          <a:lstStyle/>
          <a:p>
            <a:r>
              <a:rPr lang="en-GB" b="1" dirty="0"/>
              <a:t>Infection Diagnostic </a:t>
            </a:r>
            <a:r>
              <a:rPr lang="en-GB" b="1" dirty="0" smtClean="0"/>
              <a:t>Services; </a:t>
            </a:r>
            <a:r>
              <a:rPr lang="en-GB" dirty="0"/>
              <a:t>Learning Experiences of Laboratory Centralisation and </a:t>
            </a:r>
            <a:r>
              <a:rPr lang="en-GB" dirty="0" smtClean="0"/>
              <a:t>Mergers</a:t>
            </a:r>
          </a:p>
          <a:p>
            <a:endParaRPr lang="en-GB" dirty="0"/>
          </a:p>
          <a:p>
            <a:endParaRPr lang="en-GB" sz="1800" dirty="0"/>
          </a:p>
          <a:p>
            <a:endParaRPr lang="en-GB" dirty="0"/>
          </a:p>
        </p:txBody>
      </p:sp>
      <p:pic>
        <p:nvPicPr>
          <p:cNvPr id="4" name="Picture 2" descr="BIA logo - full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090" r="179" b="25571"/>
          <a:stretch/>
        </p:blipFill>
        <p:spPr bwMode="auto">
          <a:xfrm>
            <a:off x="1691680" y="164278"/>
            <a:ext cx="5343524" cy="1914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612676" y="4504653"/>
            <a:ext cx="8062664" cy="12961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2000" dirty="0">
              <a:solidFill>
                <a:srgbClr val="CC0066"/>
              </a:solidFill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95536" y="4899622"/>
            <a:ext cx="827980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vote please open up the FIS app, find the current session on the agenda, then choose polls and find the appropriate question</a:t>
            </a:r>
            <a:endParaRPr kumimoji="0" lang="en-GB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15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3655" y="476672"/>
            <a:ext cx="7772400" cy="1080120"/>
          </a:xfrm>
        </p:spPr>
        <p:txBody>
          <a:bodyPr>
            <a:normAutofit/>
          </a:bodyPr>
          <a:lstStyle/>
          <a:p>
            <a:r>
              <a:rPr lang="en-GB" sz="3100" b="1" dirty="0" smtClean="0">
                <a:solidFill>
                  <a:srgbClr val="CC0066"/>
                </a:solidFill>
              </a:rPr>
              <a:t>Laboratory </a:t>
            </a:r>
            <a:r>
              <a:rPr lang="en-GB" sz="3100" b="1" dirty="0">
                <a:solidFill>
                  <a:srgbClr val="CC0066"/>
                </a:solidFill>
              </a:rPr>
              <a:t>Centralisation Questionnaire</a:t>
            </a:r>
            <a:br>
              <a:rPr lang="en-GB" sz="3100" b="1" dirty="0">
                <a:solidFill>
                  <a:srgbClr val="CC0066"/>
                </a:solidFill>
              </a:rPr>
            </a:br>
            <a:r>
              <a:rPr lang="en-GB" sz="3100" b="1" dirty="0">
                <a:solidFill>
                  <a:srgbClr val="CC0066"/>
                </a:solidFill>
              </a:rPr>
              <a:t>Interim BIA </a:t>
            </a:r>
            <a:r>
              <a:rPr lang="en-GB" sz="3100" b="1" dirty="0" smtClean="0">
                <a:solidFill>
                  <a:srgbClr val="CC0066"/>
                </a:solidFill>
              </a:rPr>
              <a:t>Member </a:t>
            </a:r>
            <a:r>
              <a:rPr lang="en-GB" sz="3100" b="1" dirty="0">
                <a:solidFill>
                  <a:srgbClr val="CC0066"/>
                </a:solidFill>
              </a:rPr>
              <a:t>Survey results</a:t>
            </a:r>
          </a:p>
        </p:txBody>
      </p:sp>
      <p:pic>
        <p:nvPicPr>
          <p:cNvPr id="4" name="Picture 2" descr="BIA logo - full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090" r="179" b="25571"/>
          <a:stretch/>
        </p:blipFill>
        <p:spPr bwMode="auto">
          <a:xfrm>
            <a:off x="7308304" y="6093296"/>
            <a:ext cx="1524953" cy="546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642068" y="1678532"/>
            <a:ext cx="7772400" cy="7423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  <a:spcBef>
                <a:spcPts val="600"/>
              </a:spcBef>
            </a:pP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7468" y="2070354"/>
            <a:ext cx="6989064" cy="2717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03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200"/>
            <a:ext cx="7772400" cy="1080120"/>
          </a:xfrm>
        </p:spPr>
        <p:txBody>
          <a:bodyPr>
            <a:normAutofit/>
          </a:bodyPr>
          <a:lstStyle/>
          <a:p>
            <a:r>
              <a:rPr lang="en-GB" sz="3100" b="1" dirty="0" smtClean="0">
                <a:solidFill>
                  <a:srgbClr val="CC0066"/>
                </a:solidFill>
              </a:rPr>
              <a:t>Laboratory </a:t>
            </a:r>
            <a:r>
              <a:rPr lang="en-GB" sz="3100" b="1" dirty="0">
                <a:solidFill>
                  <a:srgbClr val="CC0066"/>
                </a:solidFill>
              </a:rPr>
              <a:t>Centralisation Questionnaire</a:t>
            </a:r>
            <a:br>
              <a:rPr lang="en-GB" sz="3100" b="1" dirty="0">
                <a:solidFill>
                  <a:srgbClr val="CC0066"/>
                </a:solidFill>
              </a:rPr>
            </a:br>
            <a:r>
              <a:rPr lang="en-GB" sz="3100" b="1" dirty="0">
                <a:solidFill>
                  <a:srgbClr val="CC0066"/>
                </a:solidFill>
              </a:rPr>
              <a:t>Interim BIA </a:t>
            </a:r>
            <a:r>
              <a:rPr lang="en-GB" sz="3100" b="1" dirty="0" smtClean="0">
                <a:solidFill>
                  <a:srgbClr val="CC0066"/>
                </a:solidFill>
              </a:rPr>
              <a:t>Member </a:t>
            </a:r>
            <a:r>
              <a:rPr lang="en-GB" sz="3100" b="1" dirty="0">
                <a:solidFill>
                  <a:srgbClr val="CC0066"/>
                </a:solidFill>
              </a:rPr>
              <a:t>Survey results</a:t>
            </a:r>
          </a:p>
        </p:txBody>
      </p:sp>
      <p:pic>
        <p:nvPicPr>
          <p:cNvPr id="4" name="Picture 2" descr="BIA logo - full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090" r="179" b="25571"/>
          <a:stretch/>
        </p:blipFill>
        <p:spPr bwMode="auto">
          <a:xfrm>
            <a:off x="7308304" y="6093296"/>
            <a:ext cx="1524953" cy="546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642068" y="1678532"/>
            <a:ext cx="7772400" cy="7423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  <a:spcBef>
                <a:spcPts val="600"/>
              </a:spcBef>
            </a:pP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068" y="1196752"/>
            <a:ext cx="7772400" cy="491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12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3655" y="476672"/>
            <a:ext cx="7772400" cy="1080120"/>
          </a:xfrm>
        </p:spPr>
        <p:txBody>
          <a:bodyPr>
            <a:normAutofit/>
          </a:bodyPr>
          <a:lstStyle/>
          <a:p>
            <a:r>
              <a:rPr lang="en-GB" sz="3100" b="1" dirty="0" smtClean="0">
                <a:solidFill>
                  <a:srgbClr val="CC0066"/>
                </a:solidFill>
              </a:rPr>
              <a:t>Laboratory </a:t>
            </a:r>
            <a:r>
              <a:rPr lang="en-GB" sz="3100" b="1" dirty="0">
                <a:solidFill>
                  <a:srgbClr val="CC0066"/>
                </a:solidFill>
              </a:rPr>
              <a:t>Centralisation Questionnaire</a:t>
            </a:r>
            <a:br>
              <a:rPr lang="en-GB" sz="3100" b="1" dirty="0">
                <a:solidFill>
                  <a:srgbClr val="CC0066"/>
                </a:solidFill>
              </a:rPr>
            </a:br>
            <a:r>
              <a:rPr lang="en-GB" sz="3100" b="1" dirty="0">
                <a:solidFill>
                  <a:srgbClr val="CC0066"/>
                </a:solidFill>
              </a:rPr>
              <a:t>Interim BIA </a:t>
            </a:r>
            <a:r>
              <a:rPr lang="en-GB" sz="3100" b="1" dirty="0" smtClean="0">
                <a:solidFill>
                  <a:srgbClr val="CC0066"/>
                </a:solidFill>
              </a:rPr>
              <a:t>Member </a:t>
            </a:r>
            <a:r>
              <a:rPr lang="en-GB" sz="3100" b="1" dirty="0">
                <a:solidFill>
                  <a:srgbClr val="CC0066"/>
                </a:solidFill>
              </a:rPr>
              <a:t>Survey results</a:t>
            </a:r>
          </a:p>
        </p:txBody>
      </p:sp>
      <p:pic>
        <p:nvPicPr>
          <p:cNvPr id="4" name="Picture 2" descr="BIA logo - full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090" r="179" b="25571"/>
          <a:stretch/>
        </p:blipFill>
        <p:spPr bwMode="auto">
          <a:xfrm>
            <a:off x="7308304" y="6093296"/>
            <a:ext cx="1524953" cy="546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642068" y="1678532"/>
            <a:ext cx="7772400" cy="7423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  <a:spcBef>
                <a:spcPts val="600"/>
              </a:spcBef>
            </a:pP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655" y="1916832"/>
            <a:ext cx="7772400" cy="3502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65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3655" y="476672"/>
            <a:ext cx="7772400" cy="1080120"/>
          </a:xfrm>
        </p:spPr>
        <p:txBody>
          <a:bodyPr>
            <a:normAutofit fontScale="90000"/>
          </a:bodyPr>
          <a:lstStyle/>
          <a:p>
            <a:r>
              <a:rPr lang="en-GB" sz="3100" b="1" dirty="0">
                <a:solidFill>
                  <a:srgbClr val="CC0066"/>
                </a:solidFill>
              </a:rPr>
              <a:t>Infection Diagnostic </a:t>
            </a:r>
            <a:r>
              <a:rPr lang="en-GB" sz="3100" b="1" dirty="0" smtClean="0">
                <a:solidFill>
                  <a:srgbClr val="CC0066"/>
                </a:solidFill>
              </a:rPr>
              <a:t>Services; </a:t>
            </a:r>
            <a:r>
              <a:rPr lang="en-GB" sz="3100" dirty="0">
                <a:solidFill>
                  <a:srgbClr val="CC0066"/>
                </a:solidFill>
              </a:rPr>
              <a:t>Learning Experiences of Laboratory Centralisation and </a:t>
            </a:r>
            <a:r>
              <a:rPr lang="en-GB" sz="3100" dirty="0" smtClean="0">
                <a:solidFill>
                  <a:srgbClr val="CC0066"/>
                </a:solidFill>
              </a:rPr>
              <a:t>Mergers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3655" y="1772816"/>
            <a:ext cx="7772400" cy="396044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GB" sz="2400" dirty="0" smtClean="0"/>
              <a:t>Thank you for your input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endParaRPr lang="en-GB" sz="2400" dirty="0"/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en-GB" sz="2400" dirty="0" smtClean="0"/>
              <a:t>Please visit BIA’s website for more information on this topic and a link to the online questionnaire where you will have an opportunity to submit more details and further opinions at your convenience </a:t>
            </a:r>
            <a:r>
              <a:rPr lang="en-GB" sz="2400" dirty="0" smtClean="0">
                <a:hlinkClick r:id="rId3"/>
              </a:rPr>
              <a:t>www.britishinfection.org</a:t>
            </a:r>
            <a:r>
              <a:rPr lang="en-GB" sz="2400" dirty="0" smtClean="0"/>
              <a:t>  all responses remain anonymous in all instances</a:t>
            </a:r>
            <a:endParaRPr lang="en-GB" sz="2400" dirty="0"/>
          </a:p>
        </p:txBody>
      </p:sp>
      <p:pic>
        <p:nvPicPr>
          <p:cNvPr id="4" name="Picture 2" descr="BIA logo - full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090" r="179" b="25571"/>
          <a:stretch/>
        </p:blipFill>
        <p:spPr bwMode="auto">
          <a:xfrm>
            <a:off x="7308304" y="6093296"/>
            <a:ext cx="1524953" cy="546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729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3655" y="188640"/>
            <a:ext cx="7772400" cy="1080120"/>
          </a:xfrm>
        </p:spPr>
        <p:txBody>
          <a:bodyPr>
            <a:normAutofit fontScale="90000"/>
          </a:bodyPr>
          <a:lstStyle/>
          <a:p>
            <a:r>
              <a:rPr lang="en-GB" sz="3100" b="1" dirty="0">
                <a:solidFill>
                  <a:srgbClr val="CC0066"/>
                </a:solidFill>
              </a:rPr>
              <a:t>Infection Diagnostic </a:t>
            </a:r>
            <a:r>
              <a:rPr lang="en-GB" sz="3100" b="1" dirty="0" smtClean="0">
                <a:solidFill>
                  <a:srgbClr val="CC0066"/>
                </a:solidFill>
              </a:rPr>
              <a:t>Services; </a:t>
            </a:r>
            <a:r>
              <a:rPr lang="en-GB" sz="3100" dirty="0">
                <a:solidFill>
                  <a:srgbClr val="CC0066"/>
                </a:solidFill>
              </a:rPr>
              <a:t>Learning Experiences of Laboratory Centralisation and </a:t>
            </a:r>
            <a:r>
              <a:rPr lang="en-GB" sz="3100" dirty="0" smtClean="0">
                <a:solidFill>
                  <a:srgbClr val="CC0066"/>
                </a:solidFill>
              </a:rPr>
              <a:t>Mergers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7414" y="1268761"/>
            <a:ext cx="7824495" cy="4608512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</a:rPr>
              <a:t>It is a challenging time for infection services and the re-alignment of laboratories within this.  </a:t>
            </a:r>
            <a:r>
              <a:rPr lang="en-GB" sz="2400" dirty="0" smtClean="0">
                <a:solidFill>
                  <a:schemeClr val="tx1"/>
                </a:solidFill>
              </a:rPr>
              <a:t>The BIA Clinical Services Committee (CSC) were keen </a:t>
            </a:r>
            <a:r>
              <a:rPr lang="en-GB" sz="2400" dirty="0">
                <a:solidFill>
                  <a:schemeClr val="tx1"/>
                </a:solidFill>
              </a:rPr>
              <a:t>to garner more information about what has gone well and what has gone less well with </a:t>
            </a:r>
            <a:r>
              <a:rPr lang="en-GB" sz="2400" dirty="0" smtClean="0">
                <a:solidFill>
                  <a:schemeClr val="tx1"/>
                </a:solidFill>
              </a:rPr>
              <a:t>the “transformation / networking</a:t>
            </a:r>
            <a:r>
              <a:rPr lang="en-GB" sz="2400" dirty="0">
                <a:solidFill>
                  <a:schemeClr val="tx1"/>
                </a:solidFill>
              </a:rPr>
              <a:t>” of </a:t>
            </a:r>
            <a:r>
              <a:rPr lang="en-GB" sz="2400" dirty="0" smtClean="0">
                <a:solidFill>
                  <a:schemeClr val="tx1"/>
                </a:solidFill>
              </a:rPr>
              <a:t>microbiology laboratories</a:t>
            </a:r>
          </a:p>
          <a:p>
            <a:pPr marL="457200" indent="-457200" algn="l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</a:rPr>
              <a:t>Papers published </a:t>
            </a:r>
            <a:r>
              <a:rPr lang="en-GB" sz="2400" dirty="0">
                <a:solidFill>
                  <a:schemeClr val="tx1"/>
                </a:solidFill>
              </a:rPr>
              <a:t>in the </a:t>
            </a:r>
            <a:r>
              <a:rPr lang="en-GB" sz="2400" dirty="0" err="1">
                <a:solidFill>
                  <a:schemeClr val="tx1"/>
                </a:solidFill>
              </a:rPr>
              <a:t>RCPath</a:t>
            </a:r>
            <a:r>
              <a:rPr lang="en-GB" sz="2400" dirty="0">
                <a:solidFill>
                  <a:schemeClr val="tx1"/>
                </a:solidFill>
              </a:rPr>
              <a:t> Bulletin (January 2015) </a:t>
            </a:r>
            <a:endParaRPr lang="en-GB" sz="2400" dirty="0" smtClean="0">
              <a:solidFill>
                <a:schemeClr val="tx1"/>
              </a:solidFill>
            </a:endParaRPr>
          </a:p>
          <a:p>
            <a:pPr marL="457200" indent="-457200" algn="l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</a:rPr>
              <a:t>Following this the BIA CSC put </a:t>
            </a:r>
            <a:r>
              <a:rPr lang="en-GB" sz="2400" dirty="0">
                <a:solidFill>
                  <a:schemeClr val="tx1"/>
                </a:solidFill>
              </a:rPr>
              <a:t>together a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>
                <a:solidFill>
                  <a:schemeClr val="tx1"/>
                </a:solidFill>
              </a:rPr>
              <a:t>q</a:t>
            </a:r>
            <a:r>
              <a:rPr lang="en-GB" sz="2400" dirty="0" smtClean="0">
                <a:solidFill>
                  <a:schemeClr val="tx1"/>
                </a:solidFill>
              </a:rPr>
              <a:t>uestionnaire to </a:t>
            </a:r>
            <a:r>
              <a:rPr lang="en-GB" sz="2400" dirty="0">
                <a:solidFill>
                  <a:schemeClr val="tx1"/>
                </a:solidFill>
              </a:rPr>
              <a:t>monitor progress so </a:t>
            </a:r>
            <a:r>
              <a:rPr lang="en-GB" sz="2400" dirty="0" smtClean="0">
                <a:solidFill>
                  <a:schemeClr val="tx1"/>
                </a:solidFill>
              </a:rPr>
              <a:t>far</a:t>
            </a:r>
          </a:p>
          <a:p>
            <a:pPr marL="457200" indent="-457200" algn="l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</a:rPr>
              <a:t>All responses remain anonymous in all instances</a:t>
            </a:r>
            <a:endParaRPr lang="en-GB" sz="2400" dirty="0">
              <a:solidFill>
                <a:schemeClr val="tx1"/>
              </a:solidFill>
            </a:endParaRPr>
          </a:p>
        </p:txBody>
      </p:sp>
      <p:pic>
        <p:nvPicPr>
          <p:cNvPr id="4" name="Picture 2" descr="BIA logo - full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090" r="179" b="25571"/>
          <a:stretch/>
        </p:blipFill>
        <p:spPr bwMode="auto">
          <a:xfrm>
            <a:off x="7308304" y="6093296"/>
            <a:ext cx="1524953" cy="546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470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b="1" dirty="0">
                <a:solidFill>
                  <a:srgbClr val="CC0066"/>
                </a:solidFill>
              </a:rPr>
              <a:t>Infection Diagnostic Services</a:t>
            </a:r>
            <a:r>
              <a:rPr lang="en-GB" sz="3200" b="1" dirty="0" smtClean="0">
                <a:solidFill>
                  <a:srgbClr val="CC0066"/>
                </a:solidFill>
              </a:rPr>
              <a:t>; </a:t>
            </a:r>
            <a:br>
              <a:rPr lang="en-GB" sz="3200" b="1" dirty="0" smtClean="0">
                <a:solidFill>
                  <a:srgbClr val="CC0066"/>
                </a:solidFill>
              </a:rPr>
            </a:br>
            <a:r>
              <a:rPr lang="en-GB" sz="3200" b="1" dirty="0" smtClean="0">
                <a:solidFill>
                  <a:srgbClr val="CC0066"/>
                </a:solidFill>
              </a:rPr>
              <a:t>Survey Distribution Methods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800" dirty="0" smtClean="0"/>
              <a:t>Questionnaire planned in CSC meeting March 2015 and reviewed by CSC members June 2015</a:t>
            </a:r>
          </a:p>
          <a:p>
            <a:endParaRPr lang="en-GB" sz="2800" dirty="0"/>
          </a:p>
          <a:p>
            <a:r>
              <a:rPr lang="en-GB" sz="2800" dirty="0" smtClean="0"/>
              <a:t>Questionnaire launched on BIA members website in</a:t>
            </a:r>
          </a:p>
          <a:p>
            <a:pPr marL="0" indent="0">
              <a:buNone/>
            </a:pPr>
            <a:r>
              <a:rPr lang="en-GB" sz="2800" dirty="0"/>
              <a:t> </a:t>
            </a:r>
            <a:r>
              <a:rPr lang="en-GB" sz="2800" dirty="0" smtClean="0"/>
              <a:t>    </a:t>
            </a:r>
            <a:r>
              <a:rPr lang="en-GB" sz="2800" dirty="0" smtClean="0"/>
              <a:t>July </a:t>
            </a:r>
            <a:r>
              <a:rPr lang="en-GB" sz="2800" dirty="0" smtClean="0"/>
              <a:t>2015 as a “survey monkey”®</a:t>
            </a:r>
            <a:endParaRPr lang="en-GB" sz="2800" dirty="0"/>
          </a:p>
          <a:p>
            <a:endParaRPr lang="en-GB" sz="2800" dirty="0" smtClean="0"/>
          </a:p>
          <a:p>
            <a:r>
              <a:rPr lang="en-GB" sz="2800" dirty="0" smtClean="0"/>
              <a:t>86 replies received and analysed</a:t>
            </a:r>
          </a:p>
          <a:p>
            <a:endParaRPr lang="en-GB" sz="2800" dirty="0"/>
          </a:p>
          <a:p>
            <a:r>
              <a:rPr lang="en-GB" sz="2800" dirty="0" smtClean="0"/>
              <a:t>Initial pilot survey closed </a:t>
            </a:r>
            <a:r>
              <a:rPr lang="en-GB" sz="2800" dirty="0" smtClean="0"/>
              <a:t>early September2015</a:t>
            </a:r>
            <a:endParaRPr lang="en-GB" sz="2800" dirty="0" smtClean="0"/>
          </a:p>
          <a:p>
            <a:pPr marL="0" indent="0"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598032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100" b="1" dirty="0">
                <a:solidFill>
                  <a:srgbClr val="CC0066"/>
                </a:solidFill>
              </a:rPr>
              <a:t>Laboratory Centralisation Questionnaire</a:t>
            </a:r>
            <a:br>
              <a:rPr lang="en-GB" sz="3100" b="1" dirty="0">
                <a:solidFill>
                  <a:srgbClr val="CC0066"/>
                </a:solidFill>
              </a:rPr>
            </a:br>
            <a:r>
              <a:rPr lang="en-GB" sz="3100" b="1" dirty="0">
                <a:solidFill>
                  <a:srgbClr val="CC0066"/>
                </a:solidFill>
              </a:rPr>
              <a:t>Interim BIA Member Survey </a:t>
            </a:r>
            <a:r>
              <a:rPr lang="en-GB" sz="3100" b="1" dirty="0" smtClean="0">
                <a:solidFill>
                  <a:srgbClr val="CC0066"/>
                </a:solidFill>
              </a:rPr>
              <a:t>Results - Summary</a:t>
            </a:r>
            <a:endParaRPr lang="en-GB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90% respondents had been involved in a laboratory centralisation process</a:t>
            </a:r>
          </a:p>
          <a:p>
            <a:endParaRPr lang="en-GB" sz="2800" dirty="0"/>
          </a:p>
          <a:p>
            <a:r>
              <a:rPr lang="en-GB" sz="2800" dirty="0" smtClean="0"/>
              <a:t>Process perceived as costly associated with a 15% failure rate</a:t>
            </a:r>
          </a:p>
          <a:p>
            <a:endParaRPr lang="en-GB" sz="2800" dirty="0"/>
          </a:p>
          <a:p>
            <a:r>
              <a:rPr lang="en-GB" sz="2800" dirty="0" smtClean="0"/>
              <a:t>Majority </a:t>
            </a:r>
            <a:r>
              <a:rPr lang="en-GB" sz="2800" dirty="0"/>
              <a:t>of these failures </a:t>
            </a:r>
            <a:r>
              <a:rPr lang="en-GB" sz="2800" dirty="0" smtClean="0"/>
              <a:t>took </a:t>
            </a:r>
            <a:r>
              <a:rPr lang="en-GB" sz="2800" dirty="0"/>
              <a:t>over 12 months of time/financial expenditure to become apparent (70</a:t>
            </a:r>
            <a:r>
              <a:rPr lang="en-GB" sz="2800" dirty="0" smtClean="0"/>
              <a:t>%)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57014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400" b="1" dirty="0">
                <a:solidFill>
                  <a:srgbClr val="CC0066"/>
                </a:solidFill>
              </a:rPr>
              <a:t>Laboratory Centralisation Questionnaire</a:t>
            </a:r>
            <a:br>
              <a:rPr lang="en-GB" sz="3400" b="1" dirty="0">
                <a:solidFill>
                  <a:srgbClr val="CC0066"/>
                </a:solidFill>
              </a:rPr>
            </a:br>
            <a:r>
              <a:rPr lang="en-GB" sz="3400" b="1" dirty="0">
                <a:solidFill>
                  <a:srgbClr val="CC0066"/>
                </a:solidFill>
              </a:rPr>
              <a:t>Interim BIA Member Survey Results </a:t>
            </a:r>
            <a:r>
              <a:rPr lang="en-GB" sz="3400" b="1" dirty="0" smtClean="0">
                <a:solidFill>
                  <a:srgbClr val="CC0066"/>
                </a:solidFill>
              </a:rPr>
              <a:t>- 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47% of respondents did not have on site microbiology laboratory </a:t>
            </a:r>
            <a:r>
              <a:rPr lang="en-GB" sz="2800" dirty="0" smtClean="0"/>
              <a:t>facilities</a:t>
            </a:r>
          </a:p>
          <a:p>
            <a:endParaRPr lang="en-GB" sz="2800" dirty="0"/>
          </a:p>
          <a:p>
            <a:r>
              <a:rPr lang="en-GB" sz="2800" dirty="0"/>
              <a:t>66% felt that lab centralisation compromised the organisation without microbiology laboratory </a:t>
            </a:r>
            <a:r>
              <a:rPr lang="en-GB" sz="2800" dirty="0" smtClean="0"/>
              <a:t>facilities</a:t>
            </a:r>
          </a:p>
          <a:p>
            <a:endParaRPr lang="en-GB" sz="2800" dirty="0"/>
          </a:p>
          <a:p>
            <a:r>
              <a:rPr lang="en-GB" sz="2800" dirty="0" smtClean="0"/>
              <a:t>36</a:t>
            </a:r>
            <a:r>
              <a:rPr lang="en-GB" sz="2800" dirty="0"/>
              <a:t>% felt that the issues of having an off-site lab could not be </a:t>
            </a:r>
            <a:r>
              <a:rPr lang="en-GB" sz="2800" dirty="0" smtClean="0"/>
              <a:t>overcome</a:t>
            </a:r>
          </a:p>
          <a:p>
            <a:endParaRPr lang="en-GB" sz="2400" dirty="0"/>
          </a:p>
          <a:p>
            <a:endParaRPr lang="en-GB" sz="2400" dirty="0" smtClean="0"/>
          </a:p>
          <a:p>
            <a:endParaRPr lang="en-GB" sz="2800" dirty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10176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>
                <a:solidFill>
                  <a:srgbClr val="CC0066"/>
                </a:solidFill>
              </a:rPr>
              <a:t>Laboratory Centralisation Questionnaire</a:t>
            </a:r>
            <a:br>
              <a:rPr lang="en-GB" sz="3200" b="1" dirty="0">
                <a:solidFill>
                  <a:srgbClr val="CC0066"/>
                </a:solidFill>
              </a:rPr>
            </a:br>
            <a:r>
              <a:rPr lang="en-GB" sz="3200" b="1" dirty="0">
                <a:solidFill>
                  <a:srgbClr val="CC0066"/>
                </a:solidFill>
              </a:rPr>
              <a:t>Interim BIA Member Survey Results - Summary</a:t>
            </a:r>
            <a:endParaRPr lang="en-GB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800" dirty="0" smtClean="0"/>
              <a:t>28</a:t>
            </a:r>
            <a:r>
              <a:rPr lang="en-GB" sz="2800" dirty="0"/>
              <a:t>% said that pre/post centralisation resulted in the same </a:t>
            </a:r>
            <a:r>
              <a:rPr lang="en-GB" sz="2800" dirty="0" smtClean="0"/>
              <a:t>service</a:t>
            </a:r>
            <a:r>
              <a:rPr lang="en-GB" sz="2800" dirty="0"/>
              <a:t> </a:t>
            </a:r>
            <a:endParaRPr lang="en-GB" sz="2800" dirty="0" smtClean="0"/>
          </a:p>
          <a:p>
            <a:endParaRPr lang="en-GB" sz="2800" dirty="0"/>
          </a:p>
          <a:p>
            <a:r>
              <a:rPr lang="en-GB" sz="2800" dirty="0"/>
              <a:t>T</a:t>
            </a:r>
            <a:r>
              <a:rPr lang="en-GB" sz="2800" dirty="0" smtClean="0"/>
              <a:t>he only perceived positive feedback was for cost savings</a:t>
            </a:r>
          </a:p>
          <a:p>
            <a:pPr marL="0" indent="0">
              <a:buNone/>
            </a:pPr>
            <a:r>
              <a:rPr lang="en-GB" sz="2800" dirty="0" smtClean="0"/>
              <a:t>  </a:t>
            </a:r>
          </a:p>
          <a:p>
            <a:r>
              <a:rPr lang="en-GB" sz="2800" dirty="0" smtClean="0"/>
              <a:t>Most feedback </a:t>
            </a:r>
            <a:r>
              <a:rPr lang="en-GB" sz="2800" dirty="0"/>
              <a:t>perceived the process as having been detrimental to specimen turnaround times, quality, infection control, laboratory staff morale and personal job experience</a:t>
            </a:r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23627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400" b="1" dirty="0">
                <a:solidFill>
                  <a:srgbClr val="CC0066"/>
                </a:solidFill>
              </a:rPr>
              <a:t>Laboratory Centralisation Questionnaire</a:t>
            </a:r>
            <a:br>
              <a:rPr lang="en-GB" sz="3400" b="1" dirty="0">
                <a:solidFill>
                  <a:srgbClr val="CC0066"/>
                </a:solidFill>
              </a:rPr>
            </a:br>
            <a:r>
              <a:rPr lang="en-GB" sz="3400" b="1" dirty="0">
                <a:solidFill>
                  <a:srgbClr val="CC0066"/>
                </a:solidFill>
              </a:rPr>
              <a:t>Interim BIA Member Survey Results - Summary</a:t>
            </a:r>
            <a:endParaRPr lang="en-GB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sz="2800" dirty="0" smtClean="0"/>
          </a:p>
          <a:p>
            <a:r>
              <a:rPr lang="en-GB" sz="2800" dirty="0" smtClean="0"/>
              <a:t>38% of respondents </a:t>
            </a:r>
            <a:r>
              <a:rPr lang="en-GB" sz="2800" dirty="0"/>
              <a:t>said they could provide tangible evidence of the impacts of </a:t>
            </a:r>
            <a:r>
              <a:rPr lang="en-GB" sz="2800" dirty="0" smtClean="0"/>
              <a:t>centralisation</a:t>
            </a:r>
          </a:p>
          <a:p>
            <a:endParaRPr lang="en-GB" sz="2800" dirty="0"/>
          </a:p>
          <a:p>
            <a:r>
              <a:rPr lang="en-GB" sz="2800" dirty="0" smtClean="0"/>
              <a:t>It </a:t>
            </a:r>
            <a:r>
              <a:rPr lang="en-GB" sz="2800" dirty="0"/>
              <a:t>is not clear from the questionnaire how many centralisation projects are still ongoing and what the appetite is for further mergers/centralisation</a:t>
            </a:r>
          </a:p>
        </p:txBody>
      </p:sp>
    </p:spTree>
    <p:extLst>
      <p:ext uri="{BB962C8B-B14F-4D97-AF65-F5344CB8AC3E}">
        <p14:creationId xmlns:p14="http://schemas.microsoft.com/office/powerpoint/2010/main" val="37872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2262" y="188640"/>
            <a:ext cx="7772400" cy="1080120"/>
          </a:xfrm>
        </p:spPr>
        <p:txBody>
          <a:bodyPr>
            <a:normAutofit/>
          </a:bodyPr>
          <a:lstStyle/>
          <a:p>
            <a:r>
              <a:rPr lang="en-GB" sz="3100" b="1" dirty="0" smtClean="0">
                <a:solidFill>
                  <a:srgbClr val="CC0066"/>
                </a:solidFill>
              </a:rPr>
              <a:t>Laboratory </a:t>
            </a:r>
            <a:r>
              <a:rPr lang="en-GB" sz="3100" b="1" dirty="0">
                <a:solidFill>
                  <a:srgbClr val="CC0066"/>
                </a:solidFill>
              </a:rPr>
              <a:t>Centralisation Questionnaire</a:t>
            </a:r>
            <a:br>
              <a:rPr lang="en-GB" sz="3100" b="1" dirty="0">
                <a:solidFill>
                  <a:srgbClr val="CC0066"/>
                </a:solidFill>
              </a:rPr>
            </a:br>
            <a:r>
              <a:rPr lang="en-GB" sz="3100" b="1" dirty="0">
                <a:solidFill>
                  <a:srgbClr val="CC0066"/>
                </a:solidFill>
              </a:rPr>
              <a:t>Interim BIA </a:t>
            </a:r>
            <a:r>
              <a:rPr lang="en-GB" sz="3100" b="1" dirty="0" smtClean="0">
                <a:solidFill>
                  <a:srgbClr val="CC0066"/>
                </a:solidFill>
              </a:rPr>
              <a:t>Member </a:t>
            </a:r>
            <a:r>
              <a:rPr lang="en-GB" sz="3100" b="1" dirty="0">
                <a:solidFill>
                  <a:srgbClr val="CC0066"/>
                </a:solidFill>
              </a:rPr>
              <a:t>Survey results</a:t>
            </a:r>
          </a:p>
        </p:txBody>
      </p:sp>
      <p:pic>
        <p:nvPicPr>
          <p:cNvPr id="4" name="Picture 2" descr="BIA logo - full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090" r="179" b="25571"/>
          <a:stretch/>
        </p:blipFill>
        <p:spPr bwMode="auto">
          <a:xfrm>
            <a:off x="7308304" y="6093296"/>
            <a:ext cx="1524953" cy="546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642068" y="1678532"/>
            <a:ext cx="7772400" cy="7423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  <a:spcBef>
                <a:spcPts val="600"/>
              </a:spcBef>
            </a:pPr>
            <a:endParaRPr lang="en-GB" dirty="0"/>
          </a:p>
        </p:txBody>
      </p:sp>
      <p:pic>
        <p:nvPicPr>
          <p:cNvPr id="65" name="Picture 6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7468" y="1364708"/>
            <a:ext cx="6989064" cy="4512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48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3655" y="476672"/>
            <a:ext cx="7772400" cy="1080120"/>
          </a:xfrm>
        </p:spPr>
        <p:txBody>
          <a:bodyPr>
            <a:normAutofit/>
          </a:bodyPr>
          <a:lstStyle/>
          <a:p>
            <a:r>
              <a:rPr lang="en-GB" sz="3100" b="1" dirty="0" smtClean="0">
                <a:solidFill>
                  <a:srgbClr val="CC0066"/>
                </a:solidFill>
              </a:rPr>
              <a:t>Laboratory </a:t>
            </a:r>
            <a:r>
              <a:rPr lang="en-GB" sz="3100" b="1" dirty="0">
                <a:solidFill>
                  <a:srgbClr val="CC0066"/>
                </a:solidFill>
              </a:rPr>
              <a:t>Centralisation Questionnaire</a:t>
            </a:r>
            <a:br>
              <a:rPr lang="en-GB" sz="3100" b="1" dirty="0">
                <a:solidFill>
                  <a:srgbClr val="CC0066"/>
                </a:solidFill>
              </a:rPr>
            </a:br>
            <a:r>
              <a:rPr lang="en-GB" sz="3100" b="1" dirty="0">
                <a:solidFill>
                  <a:srgbClr val="CC0066"/>
                </a:solidFill>
              </a:rPr>
              <a:t>Interim BIA </a:t>
            </a:r>
            <a:r>
              <a:rPr lang="en-GB" sz="3100" b="1" dirty="0" smtClean="0">
                <a:solidFill>
                  <a:srgbClr val="CC0066"/>
                </a:solidFill>
              </a:rPr>
              <a:t>Member </a:t>
            </a:r>
            <a:r>
              <a:rPr lang="en-GB" sz="3100" b="1" dirty="0">
                <a:solidFill>
                  <a:srgbClr val="CC0066"/>
                </a:solidFill>
              </a:rPr>
              <a:t>Survey results</a:t>
            </a:r>
          </a:p>
        </p:txBody>
      </p:sp>
      <p:pic>
        <p:nvPicPr>
          <p:cNvPr id="62" name="Picture 6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283" y="1844824"/>
            <a:ext cx="8241173" cy="3469055"/>
          </a:xfrm>
          <a:prstGeom prst="rect">
            <a:avLst/>
          </a:prstGeom>
        </p:spPr>
      </p:pic>
      <p:pic>
        <p:nvPicPr>
          <p:cNvPr id="4" name="Picture 2" descr="BIA logo - full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090" r="179" b="25571"/>
          <a:stretch/>
        </p:blipFill>
        <p:spPr bwMode="auto">
          <a:xfrm>
            <a:off x="7308304" y="6093296"/>
            <a:ext cx="1524953" cy="546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642068" y="1678532"/>
            <a:ext cx="7772400" cy="7423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  <a:spcBef>
                <a:spcPts val="60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011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436</Words>
  <Application>Microsoft Office PowerPoint</Application>
  <PresentationFormat>On-screen Show (4:3)</PresentationFormat>
  <Paragraphs>65</Paragraphs>
  <Slides>13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Dr Adriana Basarab &amp; Dr Cecilia Jukka  on behalf of  BIA Clinical Services Committee</vt:lpstr>
      <vt:lpstr>Infection Diagnostic Services; Learning Experiences of Laboratory Centralisation and Mergers</vt:lpstr>
      <vt:lpstr>Infection Diagnostic Services;  Survey Distribution Methods</vt:lpstr>
      <vt:lpstr>Laboratory Centralisation Questionnaire Interim BIA Member Survey Results - Summary</vt:lpstr>
      <vt:lpstr>Laboratory Centralisation Questionnaire Interim BIA Member Survey Results - Summary</vt:lpstr>
      <vt:lpstr>Laboratory Centralisation Questionnaire Interim BIA Member Survey Results - Summary</vt:lpstr>
      <vt:lpstr>Laboratory Centralisation Questionnaire Interim BIA Member Survey Results - Summary</vt:lpstr>
      <vt:lpstr>Laboratory Centralisation Questionnaire Interim BIA Member Survey results</vt:lpstr>
      <vt:lpstr>Laboratory Centralisation Questionnaire Interim BIA Member Survey results</vt:lpstr>
      <vt:lpstr>Laboratory Centralisation Questionnaire Interim BIA Member Survey results</vt:lpstr>
      <vt:lpstr>Laboratory Centralisation Questionnaire Interim BIA Member Survey results</vt:lpstr>
      <vt:lpstr>Laboratory Centralisation Questionnaire Interim BIA Member Survey results</vt:lpstr>
      <vt:lpstr>Infection Diagnostic Services; Learning Experiences of Laboratory Centralisation and Mergers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LH</dc:creator>
  <cp:lastModifiedBy>Jo Wheeler</cp:lastModifiedBy>
  <cp:revision>36</cp:revision>
  <cp:lastPrinted>2015-11-17T17:28:48Z</cp:lastPrinted>
  <dcterms:created xsi:type="dcterms:W3CDTF">2015-10-23T11:32:18Z</dcterms:created>
  <dcterms:modified xsi:type="dcterms:W3CDTF">2015-11-19T20:13:23Z</dcterms:modified>
</cp:coreProperties>
</file>